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310" r:id="rId4"/>
    <p:sldId id="312" r:id="rId5"/>
    <p:sldId id="309" r:id="rId6"/>
    <p:sldId id="306" r:id="rId7"/>
    <p:sldId id="308" r:id="rId8"/>
    <p:sldId id="261" r:id="rId9"/>
    <p:sldId id="311" r:id="rId10"/>
    <p:sldId id="262" r:id="rId11"/>
    <p:sldId id="273" r:id="rId12"/>
    <p:sldId id="264" r:id="rId13"/>
    <p:sldId id="265" r:id="rId14"/>
    <p:sldId id="266" r:id="rId15"/>
    <p:sldId id="267" r:id="rId16"/>
    <p:sldId id="274" r:id="rId17"/>
    <p:sldId id="305" r:id="rId1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780FA-889F-45E6-A55C-19607F5AA4C3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98430-4E7A-42F0-8CEC-0933DA4833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34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A234-17E0-4CCC-AE91-719F33FD4C6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8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64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5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8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15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25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5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079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2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B5E7A-6041-4B07-AFE8-5C401D262EB8}" type="datetimeFigureOut">
              <a:rPr lang="es-MX" smtClean="0"/>
              <a:t>23/10/2025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D91FE-80D1-45AF-8484-07A7A5CD1B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0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2BEA-176B-4C79-DF17-F458CE058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14B1D1-04C2-FC24-1027-40D6A1781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BF79CB-3448-7B92-BD94-71F1F653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A0BB-35D7-5C08-0CBA-F77BFEB2A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EE3C1B2-E6A0-72BB-313C-967EC67F1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010EFF-4B4C-96FD-F647-FB5B7ABB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Ejes principales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2CFD16-3CE1-455E-3981-116D71BC772E}"/>
              </a:ext>
            </a:extLst>
          </p:cNvPr>
          <p:cNvSpPr txBox="1">
            <a:spLocks/>
          </p:cNvSpPr>
          <p:nvPr/>
        </p:nvSpPr>
        <p:spPr>
          <a:xfrm>
            <a:off x="628650" y="2197170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en valores y convivencia democrática.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culturales y artísticas con enfoque cívico.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 participación ciudadana.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social y enfoque intercultural 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ED69C-1984-0A54-D3A0-8A0A45EA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E51040-A765-F1E2-03B6-497E8BE9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34206-38D6-2E52-63F6-E6FB254E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3046"/>
            <a:ext cx="7764236" cy="41125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Actividades buscan fomentar valores cívicos, éticos y sociales desde una perspectiva educativa, dirigida a diferentes públicos: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Talleres de valores para niñas, niños y jóvenes.</a:t>
            </a:r>
          </a:p>
          <a:p>
            <a:pPr lvl="1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Cuenta cuentos </a:t>
            </a:r>
          </a:p>
          <a:p>
            <a:pPr lvl="1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Valores en cada rincón </a:t>
            </a:r>
          </a:p>
          <a:p>
            <a:pPr lvl="1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Elecciones estudiantiles 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Talleres de valores para madres, padres y docentes.</a:t>
            </a:r>
          </a:p>
          <a:p>
            <a:pPr lvl="1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Charlas para la construcción de ciudadanía</a:t>
            </a: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335C076-BF3B-7554-AC02-652F0B38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8"/>
            <a:ext cx="8004362" cy="822091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1: Formación de valores y convivencia democrática </a:t>
            </a:r>
          </a:p>
        </p:txBody>
      </p:sp>
    </p:spTree>
    <p:extLst>
      <p:ext uri="{BB962C8B-B14F-4D97-AF65-F5344CB8AC3E}">
        <p14:creationId xmlns:p14="http://schemas.microsoft.com/office/powerpoint/2010/main" val="318993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BF3E-97D6-BA35-F517-C628B9A9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70ECB7C-C35B-6FF4-0546-DA93D926B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804DBB-CB44-8E3F-78E2-4F82146A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5271"/>
            <a:ext cx="8004362" cy="807804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2: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culturales y artísticas con enfoque cívico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B4E4D18-EC63-1AED-90DD-93886F0FE7CA}"/>
              </a:ext>
            </a:extLst>
          </p:cNvPr>
          <p:cNvSpPr txBox="1">
            <a:spLocks/>
          </p:cNvSpPr>
          <p:nvPr/>
        </p:nvSpPr>
        <p:spPr>
          <a:xfrm>
            <a:off x="628650" y="1853046"/>
            <a:ext cx="7764236" cy="411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 acciones emplean formatos lúdicos y artísticos para transmitir valores democráticos de forma accesible:</a:t>
            </a:r>
          </a:p>
          <a:p>
            <a:pPr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Teatro guiñol</a:t>
            </a:r>
          </a:p>
          <a:p>
            <a:pPr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Valores en cada rincón.</a:t>
            </a:r>
          </a:p>
          <a:p>
            <a:pPr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 err="1">
                <a:latin typeface="Arial" panose="020B0604020202020204" pitchFamily="34" charset="0"/>
                <a:cs typeface="Arial" panose="020B0604020202020204" pitchFamily="34" charset="0"/>
              </a:rPr>
              <a:t>Hyandi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Una mirada a tu identidad </a:t>
            </a:r>
          </a:p>
          <a:p>
            <a:pPr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Concursos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A2AE">
                  <a:lumMod val="75000"/>
                </a:srgbClr>
              </a:buClr>
              <a:buSz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7953-F578-B297-2D7D-62393B31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E020E3F-D0F4-4A24-F5FA-F9746BBAF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76DF9E-679A-1D1F-2749-516CBBB1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3: Promoción de la participación ciudadana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5D31AE3-D6DB-58D4-9159-1AAD4DD8E6A8}"/>
              </a:ext>
            </a:extLst>
          </p:cNvPr>
          <p:cNvSpPr txBox="1">
            <a:spLocks/>
          </p:cNvSpPr>
          <p:nvPr/>
        </p:nvSpPr>
        <p:spPr>
          <a:xfrm>
            <a:off x="628650" y="1853046"/>
            <a:ext cx="7764236" cy="411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7702C7-345F-8276-B98C-D169F7105BC7}"/>
              </a:ext>
            </a:extLst>
          </p:cNvPr>
          <p:cNvSpPr txBox="1"/>
          <p:nvPr/>
        </p:nvSpPr>
        <p:spPr>
          <a:xfrm>
            <a:off x="508587" y="2051451"/>
            <a:ext cx="8004362" cy="347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1900" b="1" noProof="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s-MX" sz="1900" b="1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cciones diseñadas para formar ciudadanía activa y fortalecer el compromiso con la vida democrática: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Talleres de participación ciudadana para niñas, niños y jóvenes.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Talleres de participación ciudadana para madres, padres y docentes.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Cineforos</a:t>
            </a:r>
            <a:r>
              <a:rPr lang="es-MX" sz="19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participación ciudadana.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Diálogos universitarios sobre democracia y participación.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Curso </a:t>
            </a:r>
            <a:r>
              <a:rPr lang="es-MX" sz="1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capacitación </a:t>
            </a:r>
          </a:p>
          <a:p>
            <a:pPr lvl="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s-MX" sz="1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Diplomados </a:t>
            </a:r>
          </a:p>
        </p:txBody>
      </p:sp>
    </p:spTree>
    <p:extLst>
      <p:ext uri="{BB962C8B-B14F-4D97-AF65-F5344CB8AC3E}">
        <p14:creationId xmlns:p14="http://schemas.microsoft.com/office/powerpoint/2010/main" val="42788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B04C-3A0F-6BE3-29B3-30949A44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90ECF1A-3025-4354-C799-8B3EBCB65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34D8A8-7AD3-59B9-3389-715D2A2B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4: Inclusión social y enfoque intercultural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E42CF4D-1CC9-8DC1-92E7-9659E11314FC}"/>
              </a:ext>
            </a:extLst>
          </p:cNvPr>
          <p:cNvSpPr txBox="1">
            <a:spLocks/>
          </p:cNvSpPr>
          <p:nvPr/>
        </p:nvSpPr>
        <p:spPr>
          <a:xfrm>
            <a:off x="628650" y="1853046"/>
            <a:ext cx="7764236" cy="411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También se resaltan  actividades dirigidas a grupos históricamente subrepresentados, con el fin de ampliar el alcance de la educación cívica: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Talleres de valores para niñas y niños pertenecientes a pueblos indígenas.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Talleres focalizados a mujeres e indígenas.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Círculos de reflexión en materia de género, inclusión y no discriminación.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Cine debate en materia de género e inclusión.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C3FEB-065D-416E-4FC0-3D31F79C7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014EAA5-79C1-C4A9-A272-0DA705960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E22FDB-29D7-9E24-887B-4D0CA0C4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Análisis: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B298D31-2D2C-6BC5-541F-CAD429C583EA}"/>
              </a:ext>
            </a:extLst>
          </p:cNvPr>
          <p:cNvSpPr txBox="1">
            <a:spLocks/>
          </p:cNvSpPr>
          <p:nvPr/>
        </p:nvSpPr>
        <p:spPr>
          <a:xfrm>
            <a:off x="687481" y="2729752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Estos ejes se alinean con los objetivos sustantivos del IEEQ que incluyen: </a:t>
            </a:r>
          </a:p>
          <a:p>
            <a:pPr>
              <a:lnSpc>
                <a:spcPct val="15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Fomentar la educación cívica desde edades tempranas.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Impulsar la responsabilidad ciudadana y el sentido de pertenencia democrática.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Promover la igualdad y la inclusión especialmente en los grupos de atención prioritaria con presencia en el Estado.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0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B3AE-201C-067D-73F2-74A5A084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CFEC706-A320-39E8-81BC-A1105E2AE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C86D7A-33AC-89C9-A091-56E1135F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Análisis: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6954A98-D7D8-6EC2-741D-FD26E0B65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53788"/>
              </p:ext>
            </p:extLst>
          </p:nvPr>
        </p:nvGraphicFramePr>
        <p:xfrm>
          <a:off x="628649" y="1909961"/>
          <a:ext cx="8004363" cy="39368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68121">
                  <a:extLst>
                    <a:ext uri="{9D8B030D-6E8A-4147-A177-3AD203B41FA5}">
                      <a16:colId xmlns:a16="http://schemas.microsoft.com/office/drawing/2014/main" val="2737356934"/>
                    </a:ext>
                  </a:extLst>
                </a:gridCol>
                <a:gridCol w="2668121">
                  <a:extLst>
                    <a:ext uri="{9D8B030D-6E8A-4147-A177-3AD203B41FA5}">
                      <a16:colId xmlns:a16="http://schemas.microsoft.com/office/drawing/2014/main" val="3430641023"/>
                    </a:ext>
                  </a:extLst>
                </a:gridCol>
                <a:gridCol w="2668121">
                  <a:extLst>
                    <a:ext uri="{9D8B030D-6E8A-4147-A177-3AD203B41FA5}">
                      <a16:colId xmlns:a16="http://schemas.microsoft.com/office/drawing/2014/main" val="567315864"/>
                    </a:ext>
                  </a:extLst>
                </a:gridCol>
              </a:tblGrid>
              <a:tr h="291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Dimensión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Actividad 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Área de oportunidad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492555"/>
                  </a:ext>
                </a:extLst>
              </a:tr>
              <a:tr h="9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Educación cívica temprana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>
                          <a:effectLst/>
                        </a:rPr>
                        <a:t>Talleres para niñas, niños y jóvenes</a:t>
                      </a:r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Fortalecer el seguimiento y la evaluación de impacto.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223836"/>
                  </a:ext>
                </a:extLst>
              </a:tr>
              <a:tr h="9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Participación ciudadana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 err="1">
                          <a:effectLst/>
                        </a:rPr>
                        <a:t>Cineforos</a:t>
                      </a:r>
                      <a:r>
                        <a:rPr lang="es-MX" sz="1600" dirty="0">
                          <a:effectLst/>
                        </a:rPr>
                        <a:t>, diálogos universitarios, curso </a:t>
                      </a:r>
                      <a:r>
                        <a:rPr lang="es-MX" sz="1600" dirty="0" err="1">
                          <a:effectLst/>
                        </a:rPr>
                        <a:t>autogestivo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Vincular aprendizajes con prácticas de participación real.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69110"/>
                  </a:ext>
                </a:extLst>
              </a:tr>
              <a:tr h="9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Inclusión y equidad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Talleres para mujeres e indígenas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>
                          <a:effectLst/>
                        </a:rPr>
                        <a:t>Incorporar indicadores de interseccionalidad y liderazgo comunitario.</a:t>
                      </a:r>
                      <a:endParaRPr lang="es-MX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55336"/>
                  </a:ext>
                </a:extLst>
              </a:tr>
              <a:tr h="91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Innovación pedagógica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Teatro guiñol, concursos, materiales itinerantes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</a:rPr>
                        <a:t>Aumentar el uso de recursos digitales y medios audiovisuales.</a:t>
                      </a:r>
                      <a:endParaRPr lang="es-MX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71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90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F9AC-C04B-534E-0BE7-CE3E6546F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3F0C6E7-A5F5-AB13-34D2-C34F4D1D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29B536-81BD-82F2-159C-686D3092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12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s-MX" sz="5400" b="1" dirty="0">
                <a:solidFill>
                  <a:schemeClr val="accent5"/>
                </a:solidFill>
              </a:rPr>
              <a:t>¡ G R A C I A S !</a:t>
            </a:r>
            <a:br>
              <a:rPr lang="es-MX" sz="5400" b="1" dirty="0">
                <a:solidFill>
                  <a:srgbClr val="660066"/>
                </a:solidFill>
              </a:rPr>
            </a:br>
            <a:br>
              <a:rPr lang="es-MX" b="1" dirty="0">
                <a:solidFill>
                  <a:srgbClr val="660066"/>
                </a:solidFill>
              </a:rPr>
            </a:br>
            <a:br>
              <a:rPr lang="es-MX" sz="3300" b="1" dirty="0">
                <a:solidFill>
                  <a:srgbClr val="660066"/>
                </a:solidFill>
              </a:rPr>
            </a:br>
            <a:endParaRPr lang="es-MX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4DEDB88-CCB0-CC44-665A-BDCD0FFD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21" y="2450397"/>
            <a:ext cx="3214116" cy="2278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0" i="0" dirty="0">
                <a:solidFill>
                  <a:srgbClr val="990099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s-MX" sz="1800" b="0" i="0" u="none" strike="noStrike" dirty="0">
                <a:solidFill>
                  <a:srgbClr val="990099"/>
                </a:solidFill>
                <a:effectLst/>
                <a:latin typeface="Open Sans" panose="020B0606030504020204" pitchFamily="34" charset="0"/>
              </a:rPr>
              <a:t>@karlaolveram</a:t>
            </a:r>
          </a:p>
          <a:p>
            <a:pPr marL="0" indent="0" algn="ctr">
              <a:buNone/>
            </a:pPr>
            <a:br>
              <a:rPr lang="es-MX" sz="1800" dirty="0"/>
            </a:br>
            <a:r>
              <a:rPr lang="es-MX" sz="1800" b="0" i="0" u="none" strike="noStrike" dirty="0">
                <a:solidFill>
                  <a:srgbClr val="990099"/>
                </a:solidFill>
                <a:effectLst/>
                <a:latin typeface="Open Sans" panose="020B0606030504020204" pitchFamily="34" charset="0"/>
              </a:rPr>
              <a:t>Karla Olvera</a:t>
            </a:r>
          </a:p>
          <a:p>
            <a:pPr marL="0" indent="0" algn="ctr">
              <a:buNone/>
            </a:pPr>
            <a:br>
              <a:rPr lang="es-MX" sz="1800" dirty="0"/>
            </a:br>
            <a:r>
              <a:rPr lang="es-MX" sz="1800" b="0" i="0" u="none" strike="noStrike" dirty="0">
                <a:solidFill>
                  <a:srgbClr val="990099"/>
                </a:solidFill>
                <a:effectLst/>
                <a:latin typeface="Open Sans" panose="020B0606030504020204" pitchFamily="34" charset="0"/>
              </a:rPr>
              <a:t>karla_olvera_moreno</a:t>
            </a:r>
            <a:endParaRPr lang="es-MX" sz="1400" b="1" dirty="0">
              <a:solidFill>
                <a:srgbClr val="990099"/>
              </a:solidFill>
            </a:endParaRPr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A7A994-D793-A7AB-B445-2C00EFE92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667" y1="34603" x2="41667" y2="34603"/>
                        <a14:foregroundMark x1="44667" y1="33968" x2="44667" y2="33968"/>
                        <a14:foregroundMark x1="47583" y1="38889" x2="47583" y2="38889"/>
                        <a14:foregroundMark x1="47333" y1="40952" x2="47333" y2="40952"/>
                        <a14:foregroundMark x1="47917" y1="44921" x2="47917" y2="44921"/>
                        <a14:foregroundMark x1="50667" y1="44921" x2="50667" y2="44921"/>
                        <a14:foregroundMark x1="53667" y1="42857" x2="53667" y2="42857"/>
                        <a14:foregroundMark x1="53250" y1="41270" x2="53250" y2="41270"/>
                        <a14:foregroundMark x1="52000" y1="52063" x2="52000" y2="52063"/>
                        <a14:foregroundMark x1="52750" y1="51746" x2="52750" y2="51746"/>
                        <a14:foregroundMark x1="57250" y1="62698" x2="57250" y2="62698"/>
                        <a14:foregroundMark x1="57250" y1="62698" x2="57250" y2="62698"/>
                        <a14:foregroundMark x1="57750" y1="66190" x2="57750" y2="66190"/>
                        <a14:foregroundMark x1="52583" y1="61905" x2="52583" y2="61905"/>
                        <a14:foregroundMark x1="52583" y1="61905" x2="52583" y2="61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940" y="2140192"/>
            <a:ext cx="1638445" cy="8601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EB5106-B3C5-A51D-231D-B46BA2736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667" y1="50222" x2="50667" y2="50222"/>
                        <a14:foregroundMark x1="50667" y1="50222" x2="50667" y2="50222"/>
                        <a14:foregroundMark x1="52000" y1="39111" x2="52000" y2="39111"/>
                        <a14:foregroundMark x1="52000" y1="39111" x2="52000" y2="39111"/>
                        <a14:foregroundMark x1="47111" y1="38667" x2="47111" y2="38667"/>
                        <a14:foregroundMark x1="55556" y1="33778" x2="55556" y2="33778"/>
                        <a14:foregroundMark x1="60889" y1="32000" x2="60889" y2="32000"/>
                        <a14:foregroundMark x1="48444" y1="56000" x2="48444" y2="56000"/>
                        <a14:foregroundMark x1="48444" y1="56000" x2="48444" y2="56000"/>
                        <a14:foregroundMark x1="48889" y1="56444" x2="51111" y2="60000"/>
                        <a14:foregroundMark x1="50667" y1="64000" x2="50667" y2="64000"/>
                        <a14:foregroundMark x1="50222" y1="66667" x2="50222" y2="66667"/>
                        <a14:foregroundMark x1="49333" y1="68889" x2="49333" y2="6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289" y="2829551"/>
            <a:ext cx="832818" cy="8328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714878-2E6B-E33E-833D-B30B33463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2000" l="8889" r="92000">
                        <a14:foregroundMark x1="15556" y1="35556" x2="15556" y2="35556"/>
                        <a14:foregroundMark x1="15556" y1="35556" x2="15556" y2="35556"/>
                        <a14:foregroundMark x1="50667" y1="20889" x2="50667" y2="20889"/>
                        <a14:foregroundMark x1="49333" y1="27111" x2="49333" y2="27111"/>
                        <a14:foregroundMark x1="56444" y1="29333" x2="56444" y2="29333"/>
                        <a14:foregroundMark x1="70667" y1="30222" x2="70667" y2="30222"/>
                        <a14:foregroundMark x1="67111" y1="45333" x2="65778" y2="46222"/>
                        <a14:foregroundMark x1="65333" y1="48444" x2="65333" y2="48444"/>
                        <a14:foregroundMark x1="68889" y1="64889" x2="68889" y2="64889"/>
                        <a14:foregroundMark x1="67111" y1="65778" x2="67111" y2="65778"/>
                        <a14:foregroundMark x1="50222" y1="72889" x2="50222" y2="72889"/>
                        <a14:foregroundMark x1="46667" y1="92000" x2="46667" y2="92000"/>
                        <a14:foregroundMark x1="8889" y1="51111" x2="8889" y2="51111"/>
                        <a14:foregroundMark x1="92444" y1="48444" x2="92444" y2="48444"/>
                        <a14:foregroundMark x1="48000" y1="8000" x2="48000" y2="8000"/>
                        <a14:foregroundMark x1="50222" y1="26667" x2="50222" y2="26667"/>
                        <a14:foregroundMark x1="34667" y1="27111" x2="34667" y2="27111"/>
                        <a14:foregroundMark x1="34667" y1="27111" x2="34667" y2="27111"/>
                        <a14:foregroundMark x1="29778" y1="35111" x2="29778" y2="35111"/>
                        <a14:foregroundMark x1="26667" y1="40444" x2="26667" y2="40444"/>
                        <a14:foregroundMark x1="26667" y1="43111" x2="26667" y2="43111"/>
                        <a14:foregroundMark x1="52444" y1="48000" x2="52444" y2="48000"/>
                        <a14:foregroundMark x1="52444" y1="48000" x2="52444" y2="48000"/>
                        <a14:foregroundMark x1="59111" y1="56444" x2="59111" y2="56444"/>
                        <a14:foregroundMark x1="59111" y1="56444" x2="59111" y2="56444"/>
                        <a14:foregroundMark x1="60444" y1="49333" x2="60444" y2="49333"/>
                        <a14:foregroundMark x1="58222" y1="42667" x2="58222" y2="42667"/>
                        <a14:foregroundMark x1="46222" y1="39556" x2="46222" y2="39556"/>
                        <a14:foregroundMark x1="40444" y1="44889" x2="40444" y2="44889"/>
                        <a14:foregroundMark x1="40889" y1="49333" x2="40889" y2="49333"/>
                        <a14:foregroundMark x1="43111" y1="57333" x2="43111" y2="57333"/>
                        <a14:foregroundMark x1="67556" y1="73333" x2="67556" y2="73333"/>
                        <a14:foregroundMark x1="67556" y1="73333" x2="67556" y2="73333"/>
                        <a14:foregroundMark x1="73778" y1="61778" x2="73778" y2="61778"/>
                        <a14:foregroundMark x1="73778" y1="60000" x2="73778" y2="58222"/>
                        <a14:foregroundMark x1="73333" y1="45333" x2="73333" y2="45333"/>
                        <a14:foregroundMark x1="73333" y1="39111" x2="73333" y2="39111"/>
                        <a14:foregroundMark x1="71556" y1="31111" x2="71556" y2="31111"/>
                        <a14:foregroundMark x1="64889" y1="28000" x2="64889" y2="28000"/>
                        <a14:foregroundMark x1="56889" y1="27111" x2="56889" y2="27111"/>
                        <a14:foregroundMark x1="48889" y1="27556" x2="42667" y2="29333"/>
                        <a14:foregroundMark x1="32000" y1="28889" x2="32000" y2="28889"/>
                        <a14:foregroundMark x1="28889" y1="32000" x2="28444" y2="33333"/>
                        <a14:foregroundMark x1="24889" y1="40000" x2="24889" y2="40000"/>
                        <a14:foregroundMark x1="25333" y1="52889" x2="25333" y2="52889"/>
                        <a14:foregroundMark x1="25333" y1="52889" x2="25333" y2="52889"/>
                        <a14:foregroundMark x1="27111" y1="67111" x2="27111" y2="67111"/>
                        <a14:foregroundMark x1="28000" y1="68000" x2="29333" y2="69333"/>
                        <a14:foregroundMark x1="27111" y1="52000" x2="27111" y2="52000"/>
                        <a14:foregroundMark x1="27111" y1="58667" x2="27111" y2="58667"/>
                        <a14:foregroundMark x1="64444" y1="36000" x2="64444" y2="3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3144" y="3674621"/>
            <a:ext cx="677108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8A8BB3-A2E8-266C-8559-EFE8068980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129" y="3922693"/>
            <a:ext cx="4451339" cy="182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76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537D-B50D-E027-E1B3-E6BFAA3E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AAEDAA3-DBCB-51E2-C657-7A1901050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46228B-261A-EEDA-D131-85B56A25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C85525-9077-A36C-C556-C8E322C70284}"/>
              </a:ext>
            </a:extLst>
          </p:cNvPr>
          <p:cNvSpPr txBox="1">
            <a:spLocks/>
          </p:cNvSpPr>
          <p:nvPr/>
        </p:nvSpPr>
        <p:spPr>
          <a:xfrm>
            <a:off x="628650" y="2414774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Exponer las reflexiones sobre las realidades locales y su impacto en la forma en que los OPLE cumplen con su tarea constitucional en materia de educación cívica.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identificación de las problemáticas con elementos locales de la realidad ciudadana en cada una de las entidades en materia de educación cívica.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Identificar cuáles son las dificultades operativas de los OPLE y cómo estas inciden en la posibilidad de plantear políticas públicas transversales. </a:t>
            </a:r>
          </a:p>
        </p:txBody>
      </p:sp>
    </p:spTree>
    <p:extLst>
      <p:ext uri="{BB962C8B-B14F-4D97-AF65-F5344CB8AC3E}">
        <p14:creationId xmlns:p14="http://schemas.microsoft.com/office/powerpoint/2010/main" val="200241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89176-4945-B077-0585-77E3A002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D11B287-7967-C031-11A1-1133E9A72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6F48D2-403A-1B9F-E3B6-C7DDD30E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V Circunscripción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9177CC-134C-00CE-AF26-63E74FEB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5" y="1687767"/>
            <a:ext cx="7458190" cy="51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E964-C1EA-04CD-3DF5-DF86179E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69FEBCD-3AA9-345E-8628-A73F2742E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118046-20B4-1E84-9FA2-597AB389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V Circunscripción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696FC7-EA79-5692-4C8F-40FE2402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9" y="1738995"/>
            <a:ext cx="7451665" cy="49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1FCB7-D84D-D623-3BF6-B7784F7F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B3064F3-83DA-671B-63E6-41C3046A8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6538C7-EC32-E01C-ED7B-9DEB6F21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30E4A22-F23D-DB9B-DC0A-6F11C86656A3}"/>
              </a:ext>
            </a:extLst>
          </p:cNvPr>
          <p:cNvSpPr txBox="1">
            <a:spLocks/>
          </p:cNvSpPr>
          <p:nvPr/>
        </p:nvSpPr>
        <p:spPr>
          <a:xfrm>
            <a:off x="628650" y="1968570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Constitución Política de los Estados Unidos Mexicanos (Art. 41)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Ley General de Instituciones y Procedimientos Electorales (Art. 104)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Ley Electoral del Estado de Querétaro (Art.53 y 76)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Reglamento interior del IEEQ (Art. 25 y 42)</a:t>
            </a:r>
          </a:p>
        </p:txBody>
      </p:sp>
    </p:spTree>
    <p:extLst>
      <p:ext uri="{BB962C8B-B14F-4D97-AF65-F5344CB8AC3E}">
        <p14:creationId xmlns:p14="http://schemas.microsoft.com/office/powerpoint/2010/main" val="371875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60EA0-8719-9F86-97E1-4FBD9C70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6A7C2D2-5EE0-ECE2-90D6-61285AB4C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55DC19-47AC-9CBE-A149-61EBCAB7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590657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240CE0-5F66-82C3-6D30-F37D5B1B413C}"/>
              </a:ext>
            </a:extLst>
          </p:cNvPr>
          <p:cNvSpPr txBox="1">
            <a:spLocks/>
          </p:cNvSpPr>
          <p:nvPr/>
        </p:nvSpPr>
        <p:spPr>
          <a:xfrm>
            <a:off x="429163" y="2306898"/>
            <a:ext cx="8494776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Fines del IEEQ: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Contribuir al desarrollo de la vida democrática de la ciudadanía residente en el Estado.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Difusión de los derechos político electorales y sus obligaciones.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Promover el fortalecimiento de la cultura política y democrática a través de la educación cívica;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Organización de los ejercicios de la participación ciudadana.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Comisión de Educación Cívica y Participación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Dar seguimiento, a la ejecución y cumplimiento de los programas relacionados con la promoción de la educación cívico electoral y la participación.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MX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1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11B9C-0167-5B67-FBA2-7D4D6563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BCA6EB2-3991-2162-9DEA-6F4565FCC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BC4D6-333E-09EF-423C-54B5E233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719D24C-B15A-8351-A3CE-48179928B741}"/>
              </a:ext>
            </a:extLst>
          </p:cNvPr>
          <p:cNvSpPr txBox="1">
            <a:spLocks/>
          </p:cNvSpPr>
          <p:nvPr/>
        </p:nvSpPr>
        <p:spPr>
          <a:xfrm>
            <a:off x="628650" y="1968570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Dirección Ejecutiva de Educación Cívica y Participación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Elaborar, proponer y ejecutar , los programas de educación cívico electoral, paridad de género y respeto a los derechos humanos de las mujeres en el ámbito político;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Implementarlos mecanismos de evaluación de los programas desarrollados en materias de educación cívico electoral y participación;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Establecer elementos de vinculación con otras dependencias y sociedad civil para la implementación de estos programas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MX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0DA3-737C-C37D-CA27-DAED49B8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D472C9B-28A7-DBB1-D4E2-86D62C725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EDAC99-C6A7-87AE-B5C7-67DB061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2409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del IEEQ en materia de educación cívica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2920A97-D352-08D7-A8FA-DE11E6A76424}"/>
              </a:ext>
            </a:extLst>
          </p:cNvPr>
          <p:cNvSpPr txBox="1">
            <a:spLocks/>
          </p:cNvSpPr>
          <p:nvPr/>
        </p:nvSpPr>
        <p:spPr>
          <a:xfrm>
            <a:off x="285857" y="2091190"/>
            <a:ext cx="5437730" cy="3509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IEEQ realiza diversas acciones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formativas, culturales y participativas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 través de la Dirección de Ejecutiva de Educación Cívica y Participación (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DEECyP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) bajo la supervisión de la Comisión de Educación Cívica y Participación.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Estas actividades se orientan a fortalecer la cultura democrática, promover valores cívicos e impulsar la participación ciudadana en distintos grupos de la sociedad queretana.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56E779-8605-1D5A-3832-23DA0F94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8"/>
          <a:stretch>
            <a:fillRect/>
          </a:stretch>
        </p:blipFill>
        <p:spPr>
          <a:xfrm>
            <a:off x="6165853" y="2091190"/>
            <a:ext cx="2801742" cy="36103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756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5A922-2C52-6B42-A95D-84221305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4760ABA-52CF-6D39-3B41-FBB480E20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4DB228-C94F-64FC-A939-9FE07781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093"/>
            <a:ext cx="8004362" cy="629956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Operativo Anual 2025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C16B8A8-833B-1D50-E155-D2B660AD3A6C}"/>
              </a:ext>
            </a:extLst>
          </p:cNvPr>
          <p:cNvSpPr txBox="1">
            <a:spLocks/>
          </p:cNvSpPr>
          <p:nvPr/>
        </p:nvSpPr>
        <p:spPr>
          <a:xfrm>
            <a:off x="628650" y="2353581"/>
            <a:ext cx="7886700" cy="2920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Dirección Ejecutiva de Educación Cívica y Participación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DEECyP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/27/01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Implementación de talleres, cuentacuentos, elecciones estudiantiles y otras actividades que promuevan la formación en Educación Cívica.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DEECyP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/28/01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Implementación de charlas, conferencias, foros, cursos y otras actividades que promuevan la Participación de la Ciudadana tanto en temas electores como no electorales.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DEECyP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/29/01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Implementación de actividades con contenidos de Educación Cívica y Participación Ciudadana en Grupos de Atención Prioritaria.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DEECyP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/30/01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Diagnostico de necesidades de capacitación, planeación e implementación del Programa de Capacitación Interna del IEEQ-</a:t>
            </a:r>
          </a:p>
        </p:txBody>
      </p:sp>
    </p:spTree>
    <p:extLst>
      <p:ext uri="{BB962C8B-B14F-4D97-AF65-F5344CB8AC3E}">
        <p14:creationId xmlns:p14="http://schemas.microsoft.com/office/powerpoint/2010/main" val="2112255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888</Words>
  <Application>Microsoft Office PowerPoint</Application>
  <PresentationFormat>Carta (216 x 279 mm)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Cambria</vt:lpstr>
      <vt:lpstr>Open Sans</vt:lpstr>
      <vt:lpstr>Wingdings</vt:lpstr>
      <vt:lpstr>Tema de Office</vt:lpstr>
      <vt:lpstr>Presentación de PowerPoint</vt:lpstr>
      <vt:lpstr>Objetivo </vt:lpstr>
      <vt:lpstr>Resultados V Circunscripción  </vt:lpstr>
      <vt:lpstr>Resultados V Circunscripción  </vt:lpstr>
      <vt:lpstr>Marco Jurídico </vt:lpstr>
      <vt:lpstr>Marco Jurídico </vt:lpstr>
      <vt:lpstr>Marco Jurídico </vt:lpstr>
      <vt:lpstr>Actividades del IEEQ en materia de educación cívica</vt:lpstr>
      <vt:lpstr>Programa Operativo Anual 2025</vt:lpstr>
      <vt:lpstr>4 Ejes principales </vt:lpstr>
      <vt:lpstr>EJE 1: Formación de valores y convivencia democrática </vt:lpstr>
      <vt:lpstr>EJE 2:Actividades culturales y artísticas con enfoque cívico  </vt:lpstr>
      <vt:lpstr>EJE 3: Promoción de la participación ciudadana</vt:lpstr>
      <vt:lpstr>EJE 4: Inclusión social y enfoque intercultural </vt:lpstr>
      <vt:lpstr>Análisis:  </vt:lpstr>
      <vt:lpstr>Análisis:  </vt:lpstr>
      <vt:lpstr>¡ G R A C I A S 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Alejandro Jimenez Garcia</dc:creator>
  <cp:lastModifiedBy>Karla Isabel Olvera Moreno</cp:lastModifiedBy>
  <cp:revision>43</cp:revision>
  <dcterms:created xsi:type="dcterms:W3CDTF">2025-08-06T18:07:01Z</dcterms:created>
  <dcterms:modified xsi:type="dcterms:W3CDTF">2025-10-23T19:01:13Z</dcterms:modified>
</cp:coreProperties>
</file>